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Twice as the average rainfall for June. The 5th highest on the record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Assumed FS of 1.5 along cut, but didn’t take into account the excessive rainfall.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Nvcs80Ty7WE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 Shan Landslide 1972</a:t>
            </a:r>
            <a:endParaRPr/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Jingwen He, Elise Jackson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CEEn 544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</a:t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Regular inspections by engineers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Construct water mains of non-brittle materials to avoid problems from differential settlement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Drainage </a:t>
            </a:r>
            <a:r>
              <a:rPr lang="en"/>
              <a:t>necessary</a:t>
            </a:r>
            <a:r>
              <a:rPr lang="en"/>
              <a:t> on slope to prevent future disasters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Remediation</a:t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229875"/>
            <a:ext cx="26232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Vertical Drain System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Avoids problems from horizontal loads due to seismic forces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Flexible barriers installed for shallow landslides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902" y="597075"/>
            <a:ext cx="5416749" cy="39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HongKong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688" y="1069675"/>
            <a:ext cx="8170620" cy="34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575425"/>
            <a:ext cx="2932500" cy="29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Hilly Natural Terrain</a:t>
            </a:r>
            <a:endParaRPr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Land Reclamation</a:t>
            </a:r>
            <a:endParaRPr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66666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Residential Areas</a:t>
            </a:r>
            <a:endParaRPr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000" y="410000"/>
            <a:ext cx="5467251" cy="41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4375" y="341325"/>
            <a:ext cx="5989624" cy="43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 Shan Hillside</a:t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2400"/>
              <a:buChar char="●"/>
            </a:pPr>
            <a:r>
              <a:rPr lang="en" sz="2400">
                <a:solidFill>
                  <a:srgbClr val="2A3990"/>
                </a:solidFill>
              </a:rPr>
              <a:t>Po Shan hillside is underlain by thick bouldery colluvium</a:t>
            </a:r>
            <a:endParaRPr sz="2400">
              <a:solidFill>
                <a:srgbClr val="2A399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2400"/>
              <a:buChar char="○"/>
            </a:pPr>
            <a:r>
              <a:rPr lang="en" sz="2400">
                <a:solidFill>
                  <a:srgbClr val="2A3990"/>
                </a:solidFill>
              </a:rPr>
              <a:t>susceptible to development of high groundwater levels</a:t>
            </a:r>
            <a:endParaRPr sz="2400">
              <a:solidFill>
                <a:srgbClr val="2A3990"/>
              </a:solidFill>
            </a:endParaRP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2400"/>
              <a:buChar char="○"/>
            </a:pPr>
            <a:r>
              <a:rPr lang="en" sz="2400">
                <a:solidFill>
                  <a:srgbClr val="2A3990"/>
                </a:solidFill>
              </a:rPr>
              <a:t>failure when disturbed by construction activities</a:t>
            </a:r>
            <a:endParaRPr sz="2400">
              <a:solidFill>
                <a:srgbClr val="2A399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2400"/>
              <a:buChar char="●"/>
            </a:pPr>
            <a:r>
              <a:rPr lang="en" sz="2400">
                <a:solidFill>
                  <a:srgbClr val="2A3990"/>
                </a:solidFill>
              </a:rPr>
              <a:t>Steep terrain</a:t>
            </a:r>
            <a:endParaRPr sz="2400">
              <a:solidFill>
                <a:srgbClr val="2A399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2400"/>
              <a:buChar char="●"/>
            </a:pPr>
            <a:r>
              <a:rPr lang="en" sz="2400">
                <a:solidFill>
                  <a:srgbClr val="2A3990"/>
                </a:solidFill>
              </a:rPr>
              <a:t>History of landslides during heavy rainfall</a:t>
            </a:r>
            <a:endParaRPr sz="2400">
              <a:solidFill>
                <a:srgbClr val="2A399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2A399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600" y="0"/>
            <a:ext cx="5582124" cy="50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1972 </a:t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29875"/>
            <a:ext cx="35802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Unusually high volume of rainfall </a:t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900" y="673825"/>
            <a:ext cx="4947300" cy="3677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lope Safety Promotional Video" id="126" name="Shape 126" title="Computer Animation of the 1972 Po Shan Road Landslide">
            <a:hlinkClick r:id="rId3"/>
          </p:cNvPr>
          <p:cNvSpPr/>
          <p:nvPr/>
        </p:nvSpPr>
        <p:spPr>
          <a:xfrm>
            <a:off x="1215725" y="54550"/>
            <a:ext cx="6785276" cy="50889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Geotechnical Study of Slide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63" y="261938"/>
            <a:ext cx="8677275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02" y="0"/>
            <a:ext cx="818324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